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4" r:id="rId3"/>
    <p:sldId id="283" r:id="rId4"/>
    <p:sldId id="267" r:id="rId5"/>
    <p:sldId id="268" r:id="rId6"/>
    <p:sldId id="271" r:id="rId7"/>
    <p:sldId id="269" r:id="rId8"/>
    <p:sldId id="261" r:id="rId9"/>
    <p:sldId id="282" r:id="rId10"/>
    <p:sldId id="272" r:id="rId11"/>
    <p:sldId id="273" r:id="rId12"/>
    <p:sldId id="275" r:id="rId13"/>
    <p:sldId id="276" r:id="rId14"/>
    <p:sldId id="277" r:id="rId15"/>
    <p:sldId id="278" r:id="rId16"/>
    <p:sldId id="281" r:id="rId17"/>
    <p:sldId id="285" r:id="rId18"/>
    <p:sldId id="279" r:id="rId19"/>
    <p:sldId id="280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6" d="100"/>
          <a:sy n="96" d="100"/>
        </p:scale>
        <p:origin x="60" y="12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6T18:34:56.4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103 33 3200,'-46'-18'1216,"28"13"-928,-8-2-1440,13 4-704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155398-E317-40C1-96C3-BD2CCF5289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4AFD12-3477-41D3-99CA-2D0B098EF0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A87196-9EF0-4EA9-A5FC-B290415B9D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10D13-EAAA-4903-9179-3C43C3D9ABF7}" type="datetimeFigureOut">
              <a:rPr lang="en-US" smtClean="0"/>
              <a:t>5/21/2024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99D598-13C7-479C-A067-E9D79584BA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BB5DD0-54FE-4F29-BDAA-2758A7E59E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31903-1511-4854-847A-86AE841E80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4271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A21143-474D-48F6-94E5-256B3B1C74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0F0E4D-6D7A-4780-B131-68D56E1F48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9610FF-10FD-4FEF-82ED-85B223FCB6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10D13-EAAA-4903-9179-3C43C3D9ABF7}" type="datetimeFigureOut">
              <a:rPr lang="en-US" smtClean="0"/>
              <a:t>5/21/2024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F4338A-0283-4CE8-A26F-546A90614C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CBB192-5BBA-45F1-90CC-ABE5AB6C7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31903-1511-4854-847A-86AE841E80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7758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0CB7533-7808-4A22-A46D-FEEBD14ED2F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C176B5-E86B-46B2-86A1-5D352FCBB9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6ED8D6-DC72-417D-8BD6-494E238543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10D13-EAAA-4903-9179-3C43C3D9ABF7}" type="datetimeFigureOut">
              <a:rPr lang="en-US" smtClean="0"/>
              <a:t>5/21/2024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DD507B-ACD8-45B5-96EB-442DFD0D27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CAE56E-C3DB-4B59-A3C0-299F599EEB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31903-1511-4854-847A-86AE841E80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0187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B6F7F-8B95-492E-BFCD-41C623BC89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4734C1-B12A-45EC-B7E4-D3DF7515D8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960624-DE36-4B12-B37D-B805699D8B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10D13-EAAA-4903-9179-3C43C3D9ABF7}" type="datetimeFigureOut">
              <a:rPr lang="en-US" smtClean="0"/>
              <a:t>5/21/2024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F03001-9AB7-420F-92FE-68CBCF2F04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8F1FB3-709D-4AAC-AE73-5AC3FE418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31903-1511-4854-847A-86AE841E80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1513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E6ACD-7EAB-470D-AD40-4F4BFEDFCE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D55476-668D-4B3C-9BC9-D69C88BFC2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BEE120-EB43-4FA9-B777-159687734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10D13-EAAA-4903-9179-3C43C3D9ABF7}" type="datetimeFigureOut">
              <a:rPr lang="en-US" smtClean="0"/>
              <a:t>5/21/2024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42FDEB-3BE5-49BC-A354-AB5ED97C7A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B1D786-728B-40B8-B84D-3F4C8EBE7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31903-1511-4854-847A-86AE841E80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464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DFD231-51FF-43E6-8B5C-40FC45EB2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7087A1-0F87-42CD-9C84-BF9687347C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5FC14F-2919-47D8-B7AA-6ADA2A37A0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459D16-D324-46E5-97E2-A0EFE463BB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10D13-EAAA-4903-9179-3C43C3D9ABF7}" type="datetimeFigureOut">
              <a:rPr lang="en-US" smtClean="0"/>
              <a:t>5/21/2024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13FD22-206C-4BD9-8368-A25A270A03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6F838C-EF26-474B-941D-B7471D3F49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31903-1511-4854-847A-86AE841E80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3234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38F595-0F81-4055-B29B-D3175F5C4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A98A34-BF05-4E11-9ABE-287FD3F594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B2049D-715D-46F9-8E3E-B2B935CA3C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AE6958E-2BD9-4915-852D-17E9A70742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F447D85-B060-4B95-AC5F-A8872B30F86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F02AC67-23B5-4E0E-A2CC-657CBC7E3F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10D13-EAAA-4903-9179-3C43C3D9ABF7}" type="datetimeFigureOut">
              <a:rPr lang="en-US" smtClean="0"/>
              <a:t>5/21/2024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49242D8-78DC-4D3E-AA7C-09743D4025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8E50DD1-A66A-4C55-9BEC-16908B502E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31903-1511-4854-847A-86AE841E80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4892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74C75C-0E31-406C-B3CD-F66F4492B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8D3C16A-015B-4F82-A8C9-BDD2AD967C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10D13-EAAA-4903-9179-3C43C3D9ABF7}" type="datetimeFigureOut">
              <a:rPr lang="en-US" smtClean="0"/>
              <a:t>5/21/2024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0513B1F-F23C-489A-918E-083C4C52E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6FC033-DD8B-4392-9D79-7C40D87F18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31903-1511-4854-847A-86AE841E80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1738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1FB2F0E-0BEE-4EAA-98E8-EF851E51F2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10D13-EAAA-4903-9179-3C43C3D9ABF7}" type="datetimeFigureOut">
              <a:rPr lang="en-US" smtClean="0"/>
              <a:t>5/21/2024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65D9EC7-FEC5-425A-AB62-5671E331D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1F516D-DB82-4541-9F8B-E44A0D95EC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31903-1511-4854-847A-86AE841E80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0521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69930-2D0C-4326-B0B0-CF8AEAE76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53ABCB-6A31-4EDE-964B-F24F98C70D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DAC82E-C4D8-4989-8359-B7EF0F3EC1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FA8FA8-3E40-406F-A9D0-C25033CC1B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10D13-EAAA-4903-9179-3C43C3D9ABF7}" type="datetimeFigureOut">
              <a:rPr lang="en-US" smtClean="0"/>
              <a:t>5/21/2024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484686-F6A1-4C7C-9B12-68D94B619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AD2510-41C9-43EC-8B8C-1F196C92D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31903-1511-4854-847A-86AE841E80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3632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92AEE9-75B8-404C-AB18-CBA5BE12DB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2AF318F-88D8-466D-A74A-4299D882C71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D28D86-13B1-40E4-AC9B-297A09B09D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7CE071-D0D7-44A4-BAF3-394BD58ABC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10D13-EAAA-4903-9179-3C43C3D9ABF7}" type="datetimeFigureOut">
              <a:rPr lang="en-US" smtClean="0"/>
              <a:t>5/21/2024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74F0D3-EAF8-40FF-97EF-B20CF7230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8D1D6D-F8B2-4D6F-AEED-D413FD1C46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31903-1511-4854-847A-86AE841E80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0968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9A3F5F2-DF88-45A9-9404-79CE39420C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B9E110-5E37-4878-9D64-5E7B20301E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0FE3A8-0701-425F-A660-6DBE06541B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D10D13-EAAA-4903-9179-3C43C3D9ABF7}" type="datetimeFigureOut">
              <a:rPr lang="en-US" smtClean="0"/>
              <a:t>5/21/2024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F00DDA-8C72-45F3-B220-7701DBD3F1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3194EE-9341-43AA-B8A4-8AE9566168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331903-1511-4854-847A-86AE841E80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782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2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0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5" Type="http://schemas.openxmlformats.org/officeDocument/2006/relationships/image" Target="../media/image34.png"/><Relationship Id="rId4" Type="http://schemas.openxmlformats.org/officeDocument/2006/relationships/customXml" Target="../ink/ink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 3">
            <a:extLst>
              <a:ext uri="{FF2B5EF4-FFF2-40B4-BE49-F238E27FC236}">
                <a16:creationId xmlns:a16="http://schemas.microsoft.com/office/drawing/2014/main" id="{909145A1-6251-4818-B0F7-3AA0FD883C1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>
            <a:alphaModFix/>
          </a:blip>
          <a:srcRect r="-1" b="283"/>
          <a:stretch/>
        </p:blipFill>
        <p:spPr>
          <a:xfrm>
            <a:off x="20" y="498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FDCD343-0FC0-420A-A862-700AA8C5B0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7240" y="3688205"/>
            <a:ext cx="8731683" cy="1160465"/>
          </a:xfrm>
        </p:spPr>
        <p:txBody>
          <a:bodyPr anchor="b">
            <a:normAutofit fontScale="90000"/>
          </a:bodyPr>
          <a:lstStyle/>
          <a:p>
            <a:pPr algn="l"/>
            <a:r>
              <a:rPr lang="en-US" altLang="zh-CN" sz="6000" dirty="0">
                <a:solidFill>
                  <a:srgbClr val="FFFFFF"/>
                </a:solidFill>
              </a:rPr>
              <a:t>Gradient Descent and Regression</a:t>
            </a:r>
            <a:endParaRPr lang="en-US" sz="6000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4A9B10A-67D7-4FE4-968F-557A5A791D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7240" y="5121835"/>
            <a:ext cx="8731683" cy="615577"/>
          </a:xfrm>
        </p:spPr>
        <p:txBody>
          <a:bodyPr anchor="t">
            <a:normAutofit/>
          </a:bodyPr>
          <a:lstStyle/>
          <a:p>
            <a:pPr algn="l"/>
            <a:r>
              <a:rPr lang="en-US" sz="1400" dirty="0">
                <a:solidFill>
                  <a:srgbClr val="FFFFFF"/>
                </a:solidFill>
              </a:rPr>
              <a:t>Dr. Linrui Zhang</a:t>
            </a:r>
          </a:p>
          <a:p>
            <a:pPr algn="l"/>
            <a:r>
              <a:rPr lang="en-US" sz="1400" dirty="0">
                <a:solidFill>
                  <a:srgbClr val="FFFFFF"/>
                </a:solidFill>
              </a:rPr>
              <a:t>University of Central Missouri</a:t>
            </a:r>
          </a:p>
        </p:txBody>
      </p:sp>
    </p:spTree>
    <p:extLst>
      <p:ext uri="{BB962C8B-B14F-4D97-AF65-F5344CB8AC3E}">
        <p14:creationId xmlns:p14="http://schemas.microsoft.com/office/powerpoint/2010/main" val="3497541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55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4B0440-B8AC-4E00-B763-27C7BE0DE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242644-6452-44B1-9EB7-FD463158A5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Consider a linear regression problem y = w</a:t>
            </a:r>
            <a:r>
              <a:rPr lang="en-US" baseline="-25000" dirty="0"/>
              <a:t>1</a:t>
            </a:r>
            <a:r>
              <a:rPr lang="en-US" dirty="0"/>
              <a:t>x + w</a:t>
            </a:r>
            <a:r>
              <a:rPr lang="en-US" baseline="-25000" dirty="0"/>
              <a:t>0</a:t>
            </a:r>
            <a:r>
              <a:rPr lang="en-US" dirty="0"/>
              <a:t>, with a training set having m examples (x</a:t>
            </a:r>
            <a:r>
              <a:rPr lang="en-US" baseline="-25000" dirty="0"/>
              <a:t>1</a:t>
            </a:r>
            <a:r>
              <a:rPr lang="en-US" dirty="0"/>
              <a:t>, y</a:t>
            </a:r>
            <a:r>
              <a:rPr lang="en-US" baseline="-25000" dirty="0"/>
              <a:t>1</a:t>
            </a:r>
            <a:r>
              <a:rPr lang="en-US" dirty="0"/>
              <a:t>), …, (</a:t>
            </a:r>
            <a:r>
              <a:rPr lang="en-US" dirty="0" err="1"/>
              <a:t>x</a:t>
            </a:r>
            <a:r>
              <a:rPr lang="en-US" baseline="-25000" dirty="0" err="1"/>
              <a:t>m</a:t>
            </a:r>
            <a:r>
              <a:rPr lang="en-US" dirty="0"/>
              <a:t>, </a:t>
            </a:r>
            <a:r>
              <a:rPr lang="en-US" dirty="0" err="1"/>
              <a:t>y</a:t>
            </a:r>
            <a:r>
              <a:rPr lang="en-US" baseline="-25000" dirty="0" err="1"/>
              <a:t>m</a:t>
            </a:r>
            <a:r>
              <a:rPr lang="en-US" dirty="0"/>
              <a:t>). Suppose that we wish to minimize the mean </a:t>
            </a:r>
            <a:r>
              <a:rPr lang="en-US" i="1" dirty="0"/>
              <a:t>fifth degree error </a:t>
            </a:r>
            <a:r>
              <a:rPr lang="en-US" dirty="0"/>
              <a:t>(loss function) given by: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Provide the formulas to update parameters w</a:t>
            </a:r>
            <a:r>
              <a:rPr lang="en-US" baseline="-25000" dirty="0"/>
              <a:t>1</a:t>
            </a:r>
            <a:r>
              <a:rPr lang="en-US" dirty="0"/>
              <a:t> and w</a:t>
            </a:r>
            <a:r>
              <a:rPr lang="en-US" baseline="-25000" dirty="0"/>
              <a:t>0</a:t>
            </a:r>
            <a:r>
              <a:rPr lang="en-US" dirty="0"/>
              <a:t>, given the learning rate is </a:t>
            </a:r>
            <a:r>
              <a:rPr lang="el-GR" dirty="0"/>
              <a:t>η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489BEF-8FD8-49C5-A61A-B9F12E27A7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2703" y="3053976"/>
            <a:ext cx="4103754" cy="1110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9496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826B52-2F72-4383-8F0D-255ED06FEB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Answer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32B8525-6F92-4410-AD76-38EB8471061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</a:t>
                </a:r>
                <a:r>
                  <a:rPr lang="en-US" baseline="-25000" dirty="0"/>
                  <a:t>1</a:t>
                </a:r>
                <a:r>
                  <a:rPr lang="en-US" dirty="0"/>
                  <a:t> = w</a:t>
                </a:r>
                <a:r>
                  <a:rPr lang="en-US" baseline="-25000" dirty="0"/>
                  <a:t>1</a:t>
                </a:r>
                <a:r>
                  <a:rPr lang="en-US" dirty="0"/>
                  <a:t> – </a:t>
                </a:r>
                <a:r>
                  <a:rPr lang="el-GR" dirty="0"/>
                  <a:t>η</a:t>
                </a:r>
                <a:r>
                  <a:rPr lang="en-US" dirty="0"/>
                  <a:t> *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𝑙𝑜𝑠𝑠</m:t>
                        </m:r>
                      </m:num>
                      <m:den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den>
                    </m:f>
                  </m:oMath>
                </a14:m>
                <a:r>
                  <a:rPr lang="en-US" dirty="0"/>
                  <a:t>  = w</a:t>
                </a:r>
                <a:r>
                  <a:rPr lang="en-US" baseline="-25000" dirty="0"/>
                  <a:t>1</a:t>
                </a:r>
                <a:r>
                  <a:rPr lang="en-US" dirty="0"/>
                  <a:t> –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W</a:t>
                </a:r>
                <a:r>
                  <a:rPr lang="en-US" baseline="-25000" dirty="0"/>
                  <a:t>2</a:t>
                </a:r>
                <a:r>
                  <a:rPr lang="en-US" dirty="0"/>
                  <a:t> = w</a:t>
                </a:r>
                <a:r>
                  <a:rPr lang="en-US" baseline="-25000" dirty="0"/>
                  <a:t>2</a:t>
                </a:r>
                <a:r>
                  <a:rPr lang="en-US" dirty="0"/>
                  <a:t> - </a:t>
                </a:r>
                <a:r>
                  <a:rPr lang="el-GR" dirty="0"/>
                  <a:t>η</a:t>
                </a:r>
                <a:r>
                  <a:rPr lang="en-US" dirty="0"/>
                  <a:t> *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𝑙𝑜𝑠𝑠</m:t>
                        </m:r>
                      </m:num>
                      <m:den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den>
                    </m:f>
                  </m:oMath>
                </a14:m>
                <a:r>
                  <a:rPr lang="en-US" dirty="0"/>
                  <a:t>  = w</a:t>
                </a:r>
                <a:r>
                  <a:rPr lang="en-US" baseline="-25000" dirty="0"/>
                  <a:t>2</a:t>
                </a:r>
                <a:r>
                  <a:rPr lang="en-US" dirty="0"/>
                  <a:t> –</a:t>
                </a:r>
              </a:p>
              <a:p>
                <a:pPr marL="0" indent="0">
                  <a:buNone/>
                </a:pPr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32B8525-6F92-4410-AD76-38EB8471061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3566BD5D-CF73-4BE3-843B-C7C5C63E75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9643" y="1522506"/>
            <a:ext cx="4981575" cy="1219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4D6DF65-E7D0-4B8F-AF31-4CEB7D9327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9643" y="3265674"/>
            <a:ext cx="4857750" cy="126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1025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8D3F7E-C80D-4105-943B-770785F12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49A22E-BE3D-45D1-BC60-77A1525AB7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Setting</a:t>
            </a:r>
            <a:r>
              <a:rPr lang="en-US" dirty="0"/>
              <a:t>: </a:t>
            </a:r>
            <a:r>
              <a:rPr lang="en-US" i="1" dirty="0"/>
              <a:t>x</a:t>
            </a:r>
            <a:r>
              <a:rPr lang="en-US" dirty="0"/>
              <a:t> and </a:t>
            </a:r>
            <a:r>
              <a:rPr lang="en-US" i="1" dirty="0"/>
              <a:t>f(x) </a:t>
            </a:r>
            <a:r>
              <a:rPr lang="en-US" dirty="0"/>
              <a:t>are two real number </a:t>
            </a:r>
          </a:p>
          <a:p>
            <a:r>
              <a:rPr lang="en-US" b="1" dirty="0"/>
              <a:t>Linear Regression</a:t>
            </a:r>
            <a:r>
              <a:rPr lang="en-US" dirty="0"/>
              <a:t>: assume they have the relationship </a:t>
            </a:r>
            <a:r>
              <a:rPr lang="en-US" i="1" dirty="0"/>
              <a:t>f(x) = ax + b </a:t>
            </a:r>
            <a:r>
              <a:rPr lang="en-US" dirty="0"/>
              <a:t>for two constant </a:t>
            </a:r>
            <a:r>
              <a:rPr lang="en-US" i="1" dirty="0"/>
              <a:t>a</a:t>
            </a:r>
            <a:r>
              <a:rPr lang="en-US" dirty="0"/>
              <a:t>, </a:t>
            </a:r>
            <a:r>
              <a:rPr lang="en-US" i="1" dirty="0"/>
              <a:t>b</a:t>
            </a:r>
            <a:r>
              <a:rPr lang="en-US" dirty="0"/>
              <a:t>.</a:t>
            </a:r>
          </a:p>
          <a:p>
            <a:r>
              <a:rPr lang="en-US" b="1" dirty="0"/>
              <a:t>Training data</a:t>
            </a:r>
            <a:r>
              <a:rPr lang="en-US" dirty="0"/>
              <a:t>: (x</a:t>
            </a:r>
            <a:r>
              <a:rPr lang="en-US" baseline="-25000" dirty="0"/>
              <a:t>1</a:t>
            </a:r>
            <a:r>
              <a:rPr lang="en-US" dirty="0"/>
              <a:t>, y</a:t>
            </a:r>
            <a:r>
              <a:rPr lang="en-US" baseline="-25000" dirty="0"/>
              <a:t>1</a:t>
            </a:r>
            <a:r>
              <a:rPr lang="en-US" dirty="0"/>
              <a:t>), (x</a:t>
            </a:r>
            <a:r>
              <a:rPr lang="en-US" baseline="-25000" dirty="0"/>
              <a:t>2</a:t>
            </a:r>
            <a:r>
              <a:rPr lang="en-US" dirty="0"/>
              <a:t>, y</a:t>
            </a:r>
            <a:r>
              <a:rPr lang="en-US" baseline="-25000" dirty="0"/>
              <a:t>2</a:t>
            </a:r>
            <a:r>
              <a:rPr lang="en-US" dirty="0"/>
              <a:t>), …, (</a:t>
            </a:r>
            <a:r>
              <a:rPr lang="en-US" dirty="0" err="1"/>
              <a:t>x</a:t>
            </a:r>
            <a:r>
              <a:rPr lang="en-US" baseline="-25000" dirty="0" err="1"/>
              <a:t>n</a:t>
            </a:r>
            <a:r>
              <a:rPr lang="en-US" dirty="0"/>
              <a:t>, </a:t>
            </a:r>
            <a:r>
              <a:rPr lang="en-US" dirty="0" err="1"/>
              <a:t>y</a:t>
            </a:r>
            <a:r>
              <a:rPr lang="en-US" baseline="-25000" dirty="0" err="1"/>
              <a:t>n</a:t>
            </a:r>
            <a:r>
              <a:rPr lang="en-US" dirty="0"/>
              <a:t>)</a:t>
            </a:r>
          </a:p>
          <a:p>
            <a:r>
              <a:rPr lang="en-US" b="1" dirty="0"/>
              <a:t>Loss</a:t>
            </a:r>
            <a:r>
              <a:rPr lang="en-US" dirty="0"/>
              <a:t>: ERROR(a, b) = ∑(y</a:t>
            </a:r>
            <a:r>
              <a:rPr lang="en-US" baseline="-25000" dirty="0"/>
              <a:t>i</a:t>
            </a:r>
            <a:r>
              <a:rPr lang="en-US" dirty="0"/>
              <a:t> – (ax</a:t>
            </a:r>
            <a:r>
              <a:rPr lang="en-US" baseline="-25000" dirty="0"/>
              <a:t>i</a:t>
            </a:r>
            <a:r>
              <a:rPr lang="en-US" dirty="0"/>
              <a:t> + b))</a:t>
            </a:r>
            <a:r>
              <a:rPr lang="en-US" baseline="300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40487392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A66F25-9E45-47DE-BAD9-0786B4FD8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62AEF6-1507-477B-A0DD-C2DD08A229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Partial Derivatives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81B1B9-198D-4D14-9086-9A3AD46DBE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2695" y="2533930"/>
            <a:ext cx="5229225" cy="7143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1E5F9ED-6046-4C20-9C59-1C09EE22E6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2695" y="3745085"/>
            <a:ext cx="5724525" cy="7048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5DC5395-76AD-4027-9253-006D76F9BC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6835" y="5091245"/>
            <a:ext cx="802005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1211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5233D4-AE3D-4649-A854-70E16F265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96AB79-F625-4441-9E2E-C44DE0008A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Consider the following set of points:</a:t>
            </a:r>
          </a:p>
          <a:p>
            <a:pPr marL="0" indent="0">
              <a:buNone/>
            </a:pPr>
            <a:r>
              <a:rPr lang="en-US" dirty="0"/>
              <a:t>   (-2, -1), (1,1), (3,2)</a:t>
            </a:r>
          </a:p>
          <a:p>
            <a:r>
              <a:rPr lang="en-US" dirty="0"/>
              <a:t>Find the linear regression line for the given data points using least square loss function.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83496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A0D975-8A3B-422D-82D6-F53A0669F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Answer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EDF261-8434-4AB5-847C-7EACA8B23FE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Representation  y = ax + b</a:t>
                </a:r>
              </a:p>
              <a:p>
                <a:r>
                  <a:rPr lang="en-US" dirty="0"/>
                  <a:t>Loss function</a:t>
                </a:r>
              </a:p>
              <a:p>
                <a:pPr lvl="1"/>
                <a:r>
                  <a:rPr lang="en-US" dirty="0"/>
                  <a:t>g(</a:t>
                </a:r>
                <a:r>
                  <a:rPr lang="en-US" dirty="0" err="1"/>
                  <a:t>a,b</a:t>
                </a:r>
                <a:r>
                  <a:rPr lang="en-US" dirty="0"/>
                  <a:t>) = ((-2a + b) – (-1))</a:t>
                </a:r>
                <a:r>
                  <a:rPr lang="en-US" baseline="30000" dirty="0"/>
                  <a:t>2</a:t>
                </a:r>
                <a:r>
                  <a:rPr lang="en-US" dirty="0"/>
                  <a:t> + ((</a:t>
                </a:r>
                <a:r>
                  <a:rPr lang="en-US" dirty="0" err="1"/>
                  <a:t>a+b</a:t>
                </a:r>
                <a:r>
                  <a:rPr lang="en-US" dirty="0"/>
                  <a:t>)-1)</a:t>
                </a:r>
                <a:r>
                  <a:rPr lang="en-US" baseline="30000" dirty="0"/>
                  <a:t>2</a:t>
                </a:r>
                <a:r>
                  <a:rPr lang="en-US" dirty="0"/>
                  <a:t> + ((3a + b)-2)</a:t>
                </a:r>
                <a:r>
                  <a:rPr lang="en-US" baseline="30000" dirty="0"/>
                  <a:t>2 </a:t>
                </a:r>
                <a:endParaRPr lang="en-US" dirty="0"/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=28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+4 −18</m:t>
                    </m:r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den>
                    </m:f>
                    <m:r>
                      <a:rPr lang="en-US" b="0" i="0" smtClean="0">
                        <a:latin typeface="Cambria Math" panose="02040503050406030204" pitchFamily="18" charset="0"/>
                      </a:rPr>
                      <m:t>=4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+6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−4</m:t>
                    </m:r>
                  </m:oMath>
                </a14:m>
                <a:endParaRPr lang="en-US" b="0" dirty="0"/>
              </a:p>
              <a:p>
                <a:r>
                  <a:rPr lang="en-US" dirty="0"/>
                  <a:t>Solve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𝑙𝑜𝑠𝑠</m:t>
                        </m:r>
                      </m:num>
                      <m:den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0 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𝑙𝑜𝑠𝑠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0 </a:t>
                </a:r>
              </a:p>
              <a:p>
                <a:pPr lvl="1"/>
                <a:r>
                  <a:rPr lang="en-US" dirty="0"/>
                  <a:t>a = 0.605 ,  b = 0.263</a:t>
                </a:r>
              </a:p>
              <a:p>
                <a:r>
                  <a:rPr lang="en-US" dirty="0"/>
                  <a:t>Answer</a:t>
                </a:r>
              </a:p>
              <a:p>
                <a:pPr lvl="1"/>
                <a:r>
                  <a:rPr lang="en-US" dirty="0"/>
                  <a:t>y = 0.605x + 0.263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EDF261-8434-4AB5-847C-7EACA8B23FE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30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492463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B7783-6CA9-4DC2-B2DC-735A320985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 Multivariable</a:t>
            </a:r>
          </a:p>
        </p:txBody>
      </p:sp>
    </p:spTree>
    <p:extLst>
      <p:ext uri="{BB962C8B-B14F-4D97-AF65-F5344CB8AC3E}">
        <p14:creationId xmlns:p14="http://schemas.microsoft.com/office/powerpoint/2010/main" val="41786452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EC17DE-1771-4F4F-9ED8-EA4C88BA7E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0D7C773-66BB-460E-BB50-18905E54042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Representation</a:t>
                </a:r>
              </a:p>
              <a:p>
                <a:pPr lvl="1"/>
                <a:r>
                  <a:rPr lang="en-US" dirty="0"/>
                  <a:t>h(x</a:t>
                </a:r>
                <a:r>
                  <a:rPr lang="en-US" baseline="-25000" dirty="0"/>
                  <a:t>0</a:t>
                </a:r>
                <a:r>
                  <a:rPr lang="en-US" dirty="0"/>
                  <a:t>, x</a:t>
                </a:r>
                <a:r>
                  <a:rPr lang="en-US" baseline="-25000" dirty="0"/>
                  <a:t>1</a:t>
                </a:r>
                <a:r>
                  <a:rPr lang="en-US" dirty="0"/>
                  <a:t> … </a:t>
                </a:r>
                <a:r>
                  <a:rPr lang="en-US" dirty="0" err="1"/>
                  <a:t>x</a:t>
                </a:r>
                <a:r>
                  <a:rPr lang="en-US" baseline="-25000" dirty="0" err="1"/>
                  <a:t>n</a:t>
                </a:r>
                <a:r>
                  <a:rPr lang="en-US" dirty="0"/>
                  <a:t> | w</a:t>
                </a:r>
                <a:r>
                  <a:rPr lang="en-US" baseline="-25000" dirty="0"/>
                  <a:t>0</a:t>
                </a:r>
                <a:r>
                  <a:rPr lang="en-US" dirty="0"/>
                  <a:t>, w</a:t>
                </a:r>
                <a:r>
                  <a:rPr lang="en-US" baseline="-25000" dirty="0"/>
                  <a:t>1</a:t>
                </a:r>
                <a:r>
                  <a:rPr lang="en-US" dirty="0"/>
                  <a:t>…w</a:t>
                </a:r>
                <a:r>
                  <a:rPr lang="en-US" baseline="-25000" dirty="0"/>
                  <a:t>n</a:t>
                </a:r>
                <a:r>
                  <a:rPr lang="en-US" dirty="0"/>
                  <a:t>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nary>
                              <m:naryPr>
                                <m:chr m:val="∑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e>
                            </m:nary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sup>
                        </m:sSup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Evaluation</a:t>
                </a:r>
              </a:p>
              <a:p>
                <a:endParaRPr lang="en-US" dirty="0"/>
              </a:p>
              <a:p>
                <a:pPr lvl="1"/>
                <a:r>
                  <a:rPr lang="en-US" dirty="0"/>
                  <a:t>Cost(h</a:t>
                </a:r>
                <a:r>
                  <a:rPr lang="en-US" baseline="-25000" dirty="0"/>
                  <a:t>w</a:t>
                </a:r>
                <a:r>
                  <a:rPr lang="en-US" dirty="0"/>
                  <a:t>(x),y) =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lvl="1"/>
                <a:r>
                  <a:rPr lang="en-US" dirty="0"/>
                  <a:t>Cost(h</a:t>
                </a:r>
                <a:r>
                  <a:rPr lang="en-US" baseline="-25000" dirty="0"/>
                  <a:t>w</a:t>
                </a:r>
                <a:r>
                  <a:rPr lang="en-US" dirty="0"/>
                  <a:t>(x),y) = -ylogh</a:t>
                </a:r>
                <a:r>
                  <a:rPr lang="en-US" baseline="-25000" dirty="0"/>
                  <a:t>w</a:t>
                </a:r>
                <a:r>
                  <a:rPr lang="en-US" dirty="0"/>
                  <a:t>(x) – (1-y)log(1-h</a:t>
                </a:r>
                <a:r>
                  <a:rPr lang="en-US" baseline="-25000" dirty="0"/>
                  <a:t>w</a:t>
                </a:r>
                <a:r>
                  <a:rPr lang="en-US" dirty="0"/>
                  <a:t>(x))</a:t>
                </a:r>
              </a:p>
              <a:p>
                <a:r>
                  <a:rPr lang="en-US" dirty="0"/>
                  <a:t>Optimization</a:t>
                </a:r>
              </a:p>
              <a:p>
                <a:pPr lvl="1"/>
                <a:r>
                  <a:rPr lang="en-US" dirty="0"/>
                  <a:t>w</a:t>
                </a:r>
                <a:r>
                  <a:rPr lang="en-US" baseline="-25000" dirty="0"/>
                  <a:t>i</a:t>
                </a:r>
                <a:r>
                  <a:rPr lang="en-US" dirty="0"/>
                  <a:t> = w</a:t>
                </a:r>
                <a:r>
                  <a:rPr lang="en-US" baseline="-25000" dirty="0"/>
                  <a:t>i</a:t>
                </a:r>
                <a:r>
                  <a:rPr lang="en-US" dirty="0"/>
                  <a:t> - </a:t>
                </a:r>
                <a:r>
                  <a:rPr lang="el-GR" dirty="0"/>
                  <a:t>η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l-GR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l-GR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𝐶𝑜𝑠𝑡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l-GR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l-G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0D7C773-66BB-460E-BB50-18905E54042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30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Left Brace 3">
            <a:extLst>
              <a:ext uri="{FF2B5EF4-FFF2-40B4-BE49-F238E27FC236}">
                <a16:creationId xmlns:a16="http://schemas.microsoft.com/office/drawing/2014/main" id="{A726B2DB-5892-4D89-9770-3409FCE17EBD}"/>
              </a:ext>
            </a:extLst>
          </p:cNvPr>
          <p:cNvSpPr/>
          <p:nvPr/>
        </p:nvSpPr>
        <p:spPr>
          <a:xfrm>
            <a:off x="3498573" y="3344517"/>
            <a:ext cx="223631" cy="725557"/>
          </a:xfrm>
          <a:prstGeom prst="leftBrac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F2CD75-E0C6-4CE0-8831-ACAADD5070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1911" y="3118038"/>
            <a:ext cx="2475879" cy="45295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622FE1C-E3D9-41F0-BC59-EB9B06644F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2033" y="3814710"/>
            <a:ext cx="2530544" cy="37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3980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3F0EC8-17B8-47E3-B2E5-38A06FAD38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1494715-4D5D-47EB-B070-AAF05CF5D64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514350" indent="-514350">
                  <a:lnSpc>
                    <a:spcPct val="100000"/>
                  </a:lnSpc>
                  <a:buFont typeface="+mj-lt"/>
                  <a:buAutoNum type="arabicPeriod"/>
                </a:pPr>
                <a:r>
                  <a:rPr lang="en-US" sz="2600" dirty="0"/>
                  <a:t>Consider a linear regression problem y = ax + b, with a training data (0.6, 1.3), (2.0, 2.0), (2.8, 3.1), (0.1,1.3). Suppose that we wish to minimize the squared residuals error (loss function) given by:</a:t>
                </a:r>
              </a:p>
              <a:p>
                <a:pPr marL="0" indent="0">
                  <a:buNone/>
                </a:pPr>
                <a:r>
                  <a:rPr lang="en-US" sz="1800" dirty="0">
                    <a:effectLst/>
                    <a:latin typeface="Times New Roman" panose="02020603050405020304" pitchFamily="18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                               </a:t>
                </a:r>
                <a:r>
                  <a:rPr lang="en-US" dirty="0">
                    <a:effectLst/>
                    <a:latin typeface="Times New Roman" panose="02020603050405020304" pitchFamily="18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loss =  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undOvr"/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4</m:t>
                        </m:r>
                      </m:sup>
                      <m:e>
                        <m:sSup>
                          <m:sSupPr>
                            <m:ctrlPr>
                              <a:rPr lang="en-US" i="1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i="1">
                                    <a:effectLst/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effectLst/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effectLst/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𝑓</m:t>
                            </m:r>
                            <m:r>
                              <a:rPr lang="en-US" i="1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i="1">
                                    <a:effectLst/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effectLst/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effectLst/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))</m:t>
                            </m:r>
                          </m:e>
                          <m:sup>
                            <m:r>
                              <a:rPr lang="en-US" i="1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dirty="0"/>
              </a:p>
              <a:p>
                <a:pPr marL="457200" lvl="1" indent="0">
                  <a:buNone/>
                </a:pPr>
                <a:r>
                  <a:rPr lang="en-US" sz="2600" dirty="0"/>
                  <a:t>Provide the formulas to update parameters a and b, given the   learning rate is </a:t>
                </a:r>
                <a:r>
                  <a:rPr lang="el-GR" sz="2600" dirty="0"/>
                  <a:t>η</a:t>
                </a:r>
                <a:endParaRPr lang="en-US" sz="2600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sz="2600" dirty="0"/>
                  <a:t>2.      Find the least square regression line for the following set of data</a:t>
                </a:r>
              </a:p>
              <a:p>
                <a:pPr marL="0" indent="0">
                  <a:buNone/>
                </a:pPr>
                <a:r>
                  <a:rPr lang="en-US" dirty="0"/>
                  <a:t>                         (-1, 0), (0,2), (1,4), (2,5)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1494715-4D5D-47EB-B070-AAF05CF5D64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01" t="-1261" r="-9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483976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B5B05-38F2-4F55-9A82-223116F24B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D4CFFB-3A8F-455F-B2A3-CC2CA3FFFF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values of x and their corresponding values of y are shown in the table below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  A) Find the least square regression line y = ax + b</a:t>
            </a:r>
          </a:p>
          <a:p>
            <a:pPr marL="0" indent="0">
              <a:buNone/>
            </a:pPr>
            <a:r>
              <a:rPr lang="en-US" dirty="0"/>
              <a:t>  B) Estimate the value of y when x = 10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A0A7A8-98CC-44F4-B8AE-CBAD3F5CB5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570" y="2791418"/>
            <a:ext cx="9492876" cy="1209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3787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EBEA9F-7DF2-4FE8-9E81-8CB3B7096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EF5C8E-0B83-4AA3-A026-2DA79C7507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Gradient Descent</a:t>
            </a:r>
          </a:p>
          <a:p>
            <a:r>
              <a:rPr lang="en-US" dirty="0"/>
              <a:t>Linear Regression</a:t>
            </a:r>
          </a:p>
          <a:p>
            <a:r>
              <a:rPr lang="en-US" dirty="0"/>
              <a:t>Logistic Regression</a:t>
            </a:r>
          </a:p>
        </p:txBody>
      </p:sp>
    </p:spTree>
    <p:extLst>
      <p:ext uri="{BB962C8B-B14F-4D97-AF65-F5344CB8AC3E}">
        <p14:creationId xmlns:p14="http://schemas.microsoft.com/office/powerpoint/2010/main" val="14572392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1D3D1-480E-4D67-8A48-D84831EA1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837D04-2945-4090-B9E7-EB0C92FB843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4680682" cy="4351338"/>
              </a:xfrm>
            </p:spPr>
            <p:txBody>
              <a:bodyPr/>
              <a:lstStyle/>
              <a:p>
                <a:r>
                  <a:rPr lang="en-US" dirty="0"/>
                  <a:t>What is Learning</a:t>
                </a:r>
              </a:p>
              <a:p>
                <a:pPr lvl="1"/>
                <a:r>
                  <a:rPr lang="en-US" dirty="0"/>
                  <a:t>Representation</a:t>
                </a:r>
              </a:p>
              <a:p>
                <a:pPr lvl="2"/>
                <a:r>
                  <a:rPr lang="en-US" i="1" dirty="0"/>
                  <a:t>f(x) = ax + b</a:t>
                </a:r>
              </a:p>
              <a:p>
                <a:pPr lvl="1"/>
                <a:r>
                  <a:rPr lang="en-US" dirty="0"/>
                  <a:t>Evaluation</a:t>
                </a:r>
              </a:p>
              <a:p>
                <a:pPr lvl="2"/>
                <a:r>
                  <a:rPr lang="en-US" dirty="0"/>
                  <a:t> </a:t>
                </a:r>
              </a:p>
              <a:p>
                <a:pPr lvl="2"/>
                <a:endParaRPr lang="en-US" dirty="0"/>
              </a:p>
              <a:p>
                <a:pPr lvl="2"/>
                <a:r>
                  <a:rPr lang="en-US" i="1" dirty="0"/>
                  <a:t>g(</a:t>
                </a:r>
                <a:r>
                  <a:rPr lang="en-US" i="1" dirty="0" err="1"/>
                  <a:t>a,b</a:t>
                </a:r>
                <a:r>
                  <a:rPr lang="en-US" i="1" dirty="0"/>
                  <a:t>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𝑎𝑥</m:t>
                            </m:r>
                            <m:r>
                              <a:rPr lang="en-US" b="0" i="1" baseline="-2500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𝑦𝑖</m:t>
                            </m:r>
                          </m:e>
                        </m:d>
                        <m:r>
                          <a:rPr lang="en-US" b="0" i="1" baseline="3000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nary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Optimization</a:t>
                </a:r>
              </a:p>
              <a:p>
                <a:pPr lvl="2"/>
                <a:r>
                  <a:rPr lang="en-US" dirty="0"/>
                  <a:t>Gradient Descent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837D04-2945-4090-B9E7-EB0C92FB843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4680682" cy="4351338"/>
              </a:xfrm>
              <a:blipFill>
                <a:blip r:embed="rId2"/>
                <a:stretch>
                  <a:fillRect l="-2347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B345A36-04A4-4467-B4F9-3966E4F707AF}"/>
              </a:ext>
            </a:extLst>
          </p:cNvPr>
          <p:cNvCxnSpPr>
            <a:cxnSpLocks/>
          </p:cNvCxnSpPr>
          <p:nvPr/>
        </p:nvCxnSpPr>
        <p:spPr>
          <a:xfrm>
            <a:off x="7573618" y="3024227"/>
            <a:ext cx="3563973" cy="6460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20BBC53-40AA-4A97-A731-ED80C8E82844}"/>
              </a:ext>
            </a:extLst>
          </p:cNvPr>
          <p:cNvCxnSpPr>
            <a:cxnSpLocks/>
          </p:cNvCxnSpPr>
          <p:nvPr/>
        </p:nvCxnSpPr>
        <p:spPr>
          <a:xfrm flipV="1">
            <a:off x="7706139" y="263633"/>
            <a:ext cx="0" cy="294529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1CADCEF-59DB-4866-BDB8-91EE8EC1E5A8}"/>
              </a:ext>
            </a:extLst>
          </p:cNvPr>
          <p:cNvCxnSpPr>
            <a:cxnSpLocks/>
          </p:cNvCxnSpPr>
          <p:nvPr/>
        </p:nvCxnSpPr>
        <p:spPr>
          <a:xfrm>
            <a:off x="9481931" y="2810537"/>
            <a:ext cx="0" cy="243508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FAF01A2-B036-4D14-B3B0-5630D11A3064}"/>
              </a:ext>
            </a:extLst>
          </p:cNvPr>
          <p:cNvCxnSpPr>
            <a:cxnSpLocks/>
          </p:cNvCxnSpPr>
          <p:nvPr/>
        </p:nvCxnSpPr>
        <p:spPr>
          <a:xfrm>
            <a:off x="8585753" y="2810537"/>
            <a:ext cx="0" cy="243508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AD65271-1FC7-4C63-A929-1993603B3EC7}"/>
              </a:ext>
            </a:extLst>
          </p:cNvPr>
          <p:cNvCxnSpPr>
            <a:cxnSpLocks/>
          </p:cNvCxnSpPr>
          <p:nvPr/>
        </p:nvCxnSpPr>
        <p:spPr>
          <a:xfrm>
            <a:off x="10379766" y="2845323"/>
            <a:ext cx="0" cy="243508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E235A45-FB06-4F03-A76C-5A5878D36FF1}"/>
              </a:ext>
            </a:extLst>
          </p:cNvPr>
          <p:cNvCxnSpPr>
            <a:cxnSpLocks/>
          </p:cNvCxnSpPr>
          <p:nvPr/>
        </p:nvCxnSpPr>
        <p:spPr>
          <a:xfrm>
            <a:off x="7706139" y="2251460"/>
            <a:ext cx="183873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F18A72D-2221-46C3-8088-49026B267F45}"/>
              </a:ext>
            </a:extLst>
          </p:cNvPr>
          <p:cNvCxnSpPr>
            <a:cxnSpLocks/>
          </p:cNvCxnSpPr>
          <p:nvPr/>
        </p:nvCxnSpPr>
        <p:spPr>
          <a:xfrm>
            <a:off x="7704481" y="1632749"/>
            <a:ext cx="212864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1B4CE3A-87F2-46CD-9E6F-D19FD200B3E6}"/>
              </a:ext>
            </a:extLst>
          </p:cNvPr>
          <p:cNvCxnSpPr>
            <a:cxnSpLocks/>
          </p:cNvCxnSpPr>
          <p:nvPr/>
        </p:nvCxnSpPr>
        <p:spPr>
          <a:xfrm>
            <a:off x="7704481" y="954403"/>
            <a:ext cx="185531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4864F60-E72B-4952-B382-045B82316892}"/>
              </a:ext>
            </a:extLst>
          </p:cNvPr>
          <p:cNvSpPr txBox="1"/>
          <p:nvPr/>
        </p:nvSpPr>
        <p:spPr>
          <a:xfrm>
            <a:off x="7465511" y="3208929"/>
            <a:ext cx="331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D8B3180-CDBF-4ECD-AE7C-8C8D6A56A490}"/>
              </a:ext>
            </a:extLst>
          </p:cNvPr>
          <p:cNvSpPr txBox="1"/>
          <p:nvPr/>
        </p:nvSpPr>
        <p:spPr>
          <a:xfrm>
            <a:off x="8399469" y="3208929"/>
            <a:ext cx="331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270FAE-26D4-40A5-8683-DEA428D0984A}"/>
              </a:ext>
            </a:extLst>
          </p:cNvPr>
          <p:cNvSpPr txBox="1"/>
          <p:nvPr/>
        </p:nvSpPr>
        <p:spPr>
          <a:xfrm>
            <a:off x="9321033" y="3208929"/>
            <a:ext cx="331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944341D-4D2C-4C61-BF0F-B87CA38BFF3C}"/>
              </a:ext>
            </a:extLst>
          </p:cNvPr>
          <p:cNvSpPr txBox="1"/>
          <p:nvPr/>
        </p:nvSpPr>
        <p:spPr>
          <a:xfrm>
            <a:off x="10213898" y="3208929"/>
            <a:ext cx="331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D65F7A-A7FB-4045-8700-9C49A2D9AC5B}"/>
              </a:ext>
            </a:extLst>
          </p:cNvPr>
          <p:cNvSpPr txBox="1"/>
          <p:nvPr/>
        </p:nvSpPr>
        <p:spPr>
          <a:xfrm>
            <a:off x="7254090" y="2066794"/>
            <a:ext cx="331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7EC77EE-F985-4BBB-B6CE-5B115A971048}"/>
              </a:ext>
            </a:extLst>
          </p:cNvPr>
          <p:cNvSpPr txBox="1"/>
          <p:nvPr/>
        </p:nvSpPr>
        <p:spPr>
          <a:xfrm>
            <a:off x="7241558" y="1459264"/>
            <a:ext cx="331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8E1406D-499E-4E91-8ADE-F6DB7C86C75E}"/>
              </a:ext>
            </a:extLst>
          </p:cNvPr>
          <p:cNvSpPr txBox="1"/>
          <p:nvPr/>
        </p:nvSpPr>
        <p:spPr>
          <a:xfrm>
            <a:off x="7226865" y="764737"/>
            <a:ext cx="331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051CF6D-AE29-4BFD-A505-346D6B896527}"/>
              </a:ext>
            </a:extLst>
          </p:cNvPr>
          <p:cNvSpPr txBox="1"/>
          <p:nvPr/>
        </p:nvSpPr>
        <p:spPr>
          <a:xfrm>
            <a:off x="7777046" y="1723329"/>
            <a:ext cx="8647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A(0.5,1.4)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A8E999A-7B91-47C7-A67E-1219A19D0BA0}"/>
              </a:ext>
            </a:extLst>
          </p:cNvPr>
          <p:cNvSpPr/>
          <p:nvPr/>
        </p:nvSpPr>
        <p:spPr>
          <a:xfrm>
            <a:off x="8100227" y="2002191"/>
            <a:ext cx="64766" cy="6460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58A2B6A-DCB3-4BE0-848B-BD8BDB08A7EA}"/>
              </a:ext>
            </a:extLst>
          </p:cNvPr>
          <p:cNvSpPr txBox="1"/>
          <p:nvPr/>
        </p:nvSpPr>
        <p:spPr>
          <a:xfrm>
            <a:off x="9329587" y="1444467"/>
            <a:ext cx="8647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B(2.3,1.9)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89EF8FD-FD0C-4E72-9A4A-734A1C38C5C6}"/>
              </a:ext>
            </a:extLst>
          </p:cNvPr>
          <p:cNvSpPr/>
          <p:nvPr/>
        </p:nvSpPr>
        <p:spPr>
          <a:xfrm>
            <a:off x="9652768" y="1723329"/>
            <a:ext cx="64766" cy="6460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497B2A4-65B2-407B-A9E8-4BBF0F8BB909}"/>
              </a:ext>
            </a:extLst>
          </p:cNvPr>
          <p:cNvSpPr txBox="1"/>
          <p:nvPr/>
        </p:nvSpPr>
        <p:spPr>
          <a:xfrm>
            <a:off x="9890717" y="473955"/>
            <a:ext cx="8647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C(2.9,3.2)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F36F9AD-A7D5-4802-A0AB-45B0B8DDF2E5}"/>
              </a:ext>
            </a:extLst>
          </p:cNvPr>
          <p:cNvSpPr/>
          <p:nvPr/>
        </p:nvSpPr>
        <p:spPr>
          <a:xfrm>
            <a:off x="10213898" y="752817"/>
            <a:ext cx="64766" cy="6460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EB50CA0-BE79-4FD3-AD3F-4B534BE375C1}"/>
              </a:ext>
            </a:extLst>
          </p:cNvPr>
          <p:cNvSpPr txBox="1"/>
          <p:nvPr/>
        </p:nvSpPr>
        <p:spPr>
          <a:xfrm>
            <a:off x="11096822" y="3126523"/>
            <a:ext cx="198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C99AF68-B79F-4B1C-A44F-0CCD69ADB6B2}"/>
              </a:ext>
            </a:extLst>
          </p:cNvPr>
          <p:cNvSpPr txBox="1"/>
          <p:nvPr/>
        </p:nvSpPr>
        <p:spPr>
          <a:xfrm>
            <a:off x="7221678" y="233816"/>
            <a:ext cx="642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f(x)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4B44AF70-FE34-4037-9574-332DCC57DB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0956" y="3396737"/>
            <a:ext cx="1874871" cy="60897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4508893D-683A-457C-AA21-94F064B806B7}"/>
                  </a:ext>
                </a:extLst>
              </p14:cNvPr>
              <p14:cNvContentPartPr/>
              <p14:nvPr/>
            </p14:nvContentPartPr>
            <p14:xfrm>
              <a:off x="4608689" y="3970902"/>
              <a:ext cx="37440" cy="1224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4508893D-683A-457C-AA21-94F064B806B7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4599689" y="3961902"/>
                <a:ext cx="55080" cy="29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582661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EF9756-58F3-46DA-8E5E-B235CE7DA6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4D3801-BE5D-408A-B7ED-D4FD5884D6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mathematics gradient descent is a first-order iterative </a:t>
            </a:r>
            <a:r>
              <a:rPr lang="en-US" b="1" dirty="0"/>
              <a:t>optimization</a:t>
            </a:r>
            <a:r>
              <a:rPr lang="en-US" dirty="0"/>
              <a:t> algorithm for finding a </a:t>
            </a:r>
            <a:r>
              <a:rPr lang="en-US" b="1" dirty="0"/>
              <a:t>local minimum </a:t>
            </a:r>
            <a:r>
              <a:rPr lang="en-US" dirty="0"/>
              <a:t>of a </a:t>
            </a:r>
            <a:r>
              <a:rPr lang="en-US" b="1" dirty="0"/>
              <a:t>differentiable</a:t>
            </a:r>
            <a:r>
              <a:rPr lang="en-US" dirty="0"/>
              <a:t> function.</a:t>
            </a:r>
          </a:p>
        </p:txBody>
      </p:sp>
      <p:pic>
        <p:nvPicPr>
          <p:cNvPr id="1028" name="Picture 4" descr="Best Gradient Descent GIFs | Gfycat">
            <a:extLst>
              <a:ext uri="{FF2B5EF4-FFF2-40B4-BE49-F238E27FC236}">
                <a16:creationId xmlns:a16="http://schemas.microsoft.com/office/drawing/2014/main" id="{A9754B48-05A6-476F-8308-6EA0845553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687061"/>
            <a:ext cx="6293126" cy="3624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2A10E11-082E-4C86-B587-007D84D6A5DB}"/>
              </a:ext>
            </a:extLst>
          </p:cNvPr>
          <p:cNvSpPr txBox="1"/>
          <p:nvPr/>
        </p:nvSpPr>
        <p:spPr>
          <a:xfrm>
            <a:off x="3455082" y="6308209"/>
            <a:ext cx="497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828CE4-8665-443B-9502-0DA6F42E056E}"/>
              </a:ext>
            </a:extLst>
          </p:cNvPr>
          <p:cNvSpPr txBox="1"/>
          <p:nvPr/>
        </p:nvSpPr>
        <p:spPr>
          <a:xfrm>
            <a:off x="9818038" y="6201532"/>
            <a:ext cx="497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2D</a:t>
            </a:r>
          </a:p>
        </p:txBody>
      </p:sp>
    </p:spTree>
    <p:extLst>
      <p:ext uri="{BB962C8B-B14F-4D97-AF65-F5344CB8AC3E}">
        <p14:creationId xmlns:p14="http://schemas.microsoft.com/office/powerpoint/2010/main" val="40840195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B760A9-3171-4119-83A4-43DF8AE647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568344-C4A3-42D6-BE40-0C937E9F55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Gradient descent is based on the observation that if the multi-variable function </a:t>
            </a:r>
            <a:r>
              <a:rPr lang="en-US" i="1" dirty="0"/>
              <a:t>F(x) </a:t>
            </a:r>
            <a:r>
              <a:rPr lang="en-US" dirty="0"/>
              <a:t>is defined and differentiable in a neighborhood of a point </a:t>
            </a:r>
            <a:r>
              <a:rPr lang="en-US" b="1" i="1" dirty="0"/>
              <a:t>a</a:t>
            </a:r>
            <a:r>
              <a:rPr lang="en-US" dirty="0"/>
              <a:t>, then </a:t>
            </a:r>
            <a:r>
              <a:rPr lang="en-US" i="1" dirty="0"/>
              <a:t>F(x) </a:t>
            </a:r>
            <a:r>
              <a:rPr lang="en-US" dirty="0"/>
              <a:t>decreases fastest if one goes from </a:t>
            </a:r>
            <a:r>
              <a:rPr lang="en-US" b="1" i="1" dirty="0"/>
              <a:t>a</a:t>
            </a:r>
            <a:r>
              <a:rPr lang="en-US" dirty="0"/>
              <a:t> in the direction of the negative Gradient of </a:t>
            </a:r>
            <a:r>
              <a:rPr lang="en-US" b="1" i="1" dirty="0"/>
              <a:t>F</a:t>
            </a:r>
            <a:r>
              <a:rPr lang="en-US" dirty="0"/>
              <a:t> at </a:t>
            </a:r>
            <a:r>
              <a:rPr lang="en-US" b="1" i="1" dirty="0"/>
              <a:t>a</a:t>
            </a:r>
            <a:r>
              <a:rPr lang="en-US" dirty="0"/>
              <a:t>, 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A68D2D1-58A7-4F4E-A599-CAB69D6965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8688" y="3586577"/>
            <a:ext cx="3295650" cy="61912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EE0FA7F-96CB-4BD1-A756-47DB9FCCEB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4676" y="3041788"/>
            <a:ext cx="1409700" cy="47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541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5FD560-3BD5-4391-9DEC-292F67F54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1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BF09E97-5382-4D61-9D3D-CF0BA3FBA2F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370156" cy="4351338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en-US" dirty="0"/>
                  <a:t>Assume we know the a = 0.64, we want to optimize the intercept b</a:t>
                </a:r>
              </a:p>
              <a:p>
                <a:pPr lvl="1"/>
                <a:r>
                  <a:rPr lang="en-US" dirty="0"/>
                  <a:t>Representation</a:t>
                </a:r>
              </a:p>
              <a:p>
                <a:pPr lvl="2"/>
                <a:r>
                  <a:rPr lang="en-US" dirty="0"/>
                  <a:t>f(x) = 0.64x + b</a:t>
                </a:r>
              </a:p>
              <a:p>
                <a:pPr lvl="1"/>
                <a:r>
                  <a:rPr lang="en-US" dirty="0"/>
                  <a:t>Evaluation</a:t>
                </a:r>
              </a:p>
              <a:p>
                <a:pPr lvl="2"/>
                <a:r>
                  <a:rPr lang="en-US" dirty="0"/>
                  <a:t>g(b) = 3b</a:t>
                </a:r>
                <a:r>
                  <a:rPr lang="en-US" baseline="30000" dirty="0"/>
                  <a:t>2</a:t>
                </a:r>
                <a:r>
                  <a:rPr lang="en-US" dirty="0"/>
                  <a:t> - 5.704b + 3.15592</a:t>
                </a:r>
              </a:p>
              <a:p>
                <a:pPr lvl="1"/>
                <a:r>
                  <a:rPr lang="en-US" dirty="0"/>
                  <a:t>Optimization</a:t>
                </a:r>
              </a:p>
              <a:p>
                <a:pPr lvl="2"/>
                <a:r>
                  <a:rPr lang="en-US" dirty="0"/>
                  <a:t>b</a:t>
                </a:r>
                <a:r>
                  <a:rPr lang="en-US" baseline="-25000" dirty="0"/>
                  <a:t>n+1</a:t>
                </a:r>
                <a:r>
                  <a:rPr lang="en-US" dirty="0"/>
                  <a:t>= b</a:t>
                </a:r>
                <a:r>
                  <a:rPr lang="en-US" baseline="-25000" dirty="0"/>
                  <a:t>n</a:t>
                </a:r>
                <a:r>
                  <a:rPr lang="en-US" dirty="0"/>
                  <a:t> – 0.1*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den>
                    </m:f>
                  </m:oMath>
                </a14:m>
                <a:r>
                  <a:rPr lang="en-US" dirty="0"/>
                  <a:t> = b</a:t>
                </a:r>
                <a:r>
                  <a:rPr lang="en-US" baseline="-25000" dirty="0"/>
                  <a:t>n</a:t>
                </a:r>
                <a:r>
                  <a:rPr lang="en-US" dirty="0"/>
                  <a:t> -0.1(6b</a:t>
                </a:r>
                <a:r>
                  <a:rPr lang="en-US" baseline="-25000" dirty="0"/>
                  <a:t>n</a:t>
                </a:r>
                <a:r>
                  <a:rPr lang="en-US" dirty="0"/>
                  <a:t>-5.704)=0.4b</a:t>
                </a:r>
                <a:r>
                  <a:rPr lang="en-US" baseline="-25000" dirty="0"/>
                  <a:t>n</a:t>
                </a:r>
                <a:r>
                  <a:rPr lang="en-US" dirty="0"/>
                  <a:t>+0.57</a:t>
                </a:r>
              </a:p>
              <a:p>
                <a:pPr lvl="2"/>
                <a:r>
                  <a:rPr lang="en-US" dirty="0"/>
                  <a:t>Guess b=0</a:t>
                </a:r>
              </a:p>
              <a:p>
                <a:pPr lvl="2"/>
                <a:r>
                  <a:rPr lang="en-US" dirty="0"/>
                  <a:t>Iteration I  b = 0.57</a:t>
                </a:r>
              </a:p>
              <a:p>
                <a:pPr lvl="2"/>
                <a:r>
                  <a:rPr lang="en-US" dirty="0"/>
                  <a:t>Iteration II b = 0.8</a:t>
                </a:r>
              </a:p>
              <a:p>
                <a:pPr lvl="2"/>
                <a:r>
                  <a:rPr lang="en-US" dirty="0"/>
                  <a:t>Iteration III b = 0.89</a:t>
                </a:r>
              </a:p>
              <a:p>
                <a:pPr lvl="2"/>
                <a:r>
                  <a:rPr lang="en-US" dirty="0"/>
                  <a:t>Iteration IV b = 0.92</a:t>
                </a:r>
              </a:p>
              <a:p>
                <a:pPr lvl="2"/>
                <a:r>
                  <a:rPr lang="en-US" dirty="0"/>
                  <a:t>Iteration V b = 0.94</a:t>
                </a:r>
              </a:p>
              <a:p>
                <a:pPr lvl="2"/>
                <a:r>
                  <a:rPr lang="en-US" dirty="0"/>
                  <a:t>Iteration VI b = 0.95</a:t>
                </a:r>
              </a:p>
              <a:p>
                <a:pPr lvl="2"/>
                <a:endParaRPr lang="en-US" dirty="0"/>
              </a:p>
              <a:p>
                <a:pPr lvl="2"/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BF09E97-5382-4D61-9D3D-CF0BA3FBA2F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370156" cy="4351338"/>
              </a:xfrm>
              <a:blipFill>
                <a:blip r:embed="rId2"/>
                <a:stretch>
                  <a:fillRect l="-1341" t="-32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AFC7DA8-BC52-424E-ABFC-7ADDF8B583F1}"/>
              </a:ext>
            </a:extLst>
          </p:cNvPr>
          <p:cNvCxnSpPr>
            <a:cxnSpLocks/>
          </p:cNvCxnSpPr>
          <p:nvPr/>
        </p:nvCxnSpPr>
        <p:spPr>
          <a:xfrm>
            <a:off x="7419561" y="4768298"/>
            <a:ext cx="3563973" cy="6460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A381F7A-0A74-4B5D-AFDE-541FF205E15E}"/>
              </a:ext>
            </a:extLst>
          </p:cNvPr>
          <p:cNvCxnSpPr>
            <a:cxnSpLocks/>
          </p:cNvCxnSpPr>
          <p:nvPr/>
        </p:nvCxnSpPr>
        <p:spPr>
          <a:xfrm flipV="1">
            <a:off x="7552082" y="2007704"/>
            <a:ext cx="0" cy="294529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4056252-D556-4FD5-9C8C-B6EE5C918E7E}"/>
              </a:ext>
            </a:extLst>
          </p:cNvPr>
          <p:cNvCxnSpPr>
            <a:cxnSpLocks/>
          </p:cNvCxnSpPr>
          <p:nvPr/>
        </p:nvCxnSpPr>
        <p:spPr>
          <a:xfrm>
            <a:off x="9327874" y="4554608"/>
            <a:ext cx="0" cy="243508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69AD0BE-52FF-491C-9CCF-E0BC9D1A86BB}"/>
              </a:ext>
            </a:extLst>
          </p:cNvPr>
          <p:cNvCxnSpPr>
            <a:cxnSpLocks/>
          </p:cNvCxnSpPr>
          <p:nvPr/>
        </p:nvCxnSpPr>
        <p:spPr>
          <a:xfrm>
            <a:off x="8431696" y="4554608"/>
            <a:ext cx="0" cy="243508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0BB6D4D-0F66-4A66-8650-A4EADF763A5C}"/>
              </a:ext>
            </a:extLst>
          </p:cNvPr>
          <p:cNvCxnSpPr>
            <a:cxnSpLocks/>
          </p:cNvCxnSpPr>
          <p:nvPr/>
        </p:nvCxnSpPr>
        <p:spPr>
          <a:xfrm>
            <a:off x="10225709" y="4589394"/>
            <a:ext cx="0" cy="243508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02C31F2-205F-4976-A62C-AE3D1E2888C9}"/>
              </a:ext>
            </a:extLst>
          </p:cNvPr>
          <p:cNvCxnSpPr>
            <a:cxnSpLocks/>
          </p:cNvCxnSpPr>
          <p:nvPr/>
        </p:nvCxnSpPr>
        <p:spPr>
          <a:xfrm>
            <a:off x="7552082" y="3995531"/>
            <a:ext cx="183873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B683A78-F8AE-470F-AF30-9FB5A98803A8}"/>
              </a:ext>
            </a:extLst>
          </p:cNvPr>
          <p:cNvCxnSpPr>
            <a:cxnSpLocks/>
          </p:cNvCxnSpPr>
          <p:nvPr/>
        </p:nvCxnSpPr>
        <p:spPr>
          <a:xfrm>
            <a:off x="7550424" y="3376820"/>
            <a:ext cx="212864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943974D-F872-495B-BA02-AD6169E86323}"/>
              </a:ext>
            </a:extLst>
          </p:cNvPr>
          <p:cNvCxnSpPr>
            <a:cxnSpLocks/>
          </p:cNvCxnSpPr>
          <p:nvPr/>
        </p:nvCxnSpPr>
        <p:spPr>
          <a:xfrm>
            <a:off x="7550424" y="2698474"/>
            <a:ext cx="185531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9BA99E1-253C-43AC-BF90-64A8E1ACAF86}"/>
              </a:ext>
            </a:extLst>
          </p:cNvPr>
          <p:cNvSpPr txBox="1"/>
          <p:nvPr/>
        </p:nvSpPr>
        <p:spPr>
          <a:xfrm>
            <a:off x="7311454" y="4953000"/>
            <a:ext cx="331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BD74682-95A7-494F-B0E6-7F1DD304E002}"/>
              </a:ext>
            </a:extLst>
          </p:cNvPr>
          <p:cNvSpPr txBox="1"/>
          <p:nvPr/>
        </p:nvSpPr>
        <p:spPr>
          <a:xfrm>
            <a:off x="8245412" y="4953000"/>
            <a:ext cx="331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F361CE0-8070-4089-BAD6-8DDE6CD53119}"/>
              </a:ext>
            </a:extLst>
          </p:cNvPr>
          <p:cNvSpPr txBox="1"/>
          <p:nvPr/>
        </p:nvSpPr>
        <p:spPr>
          <a:xfrm>
            <a:off x="9166976" y="4953000"/>
            <a:ext cx="331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C0A05CE-78C4-4809-9805-7C2C1F3839EA}"/>
              </a:ext>
            </a:extLst>
          </p:cNvPr>
          <p:cNvSpPr txBox="1"/>
          <p:nvPr/>
        </p:nvSpPr>
        <p:spPr>
          <a:xfrm>
            <a:off x="10059841" y="4953000"/>
            <a:ext cx="331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455D7B4-E1CF-4D4A-BADD-3A6041E67128}"/>
              </a:ext>
            </a:extLst>
          </p:cNvPr>
          <p:cNvSpPr txBox="1"/>
          <p:nvPr/>
        </p:nvSpPr>
        <p:spPr>
          <a:xfrm>
            <a:off x="7100033" y="3810865"/>
            <a:ext cx="331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6EE82EF-8699-4A85-AC42-CC83AEFB2E28}"/>
              </a:ext>
            </a:extLst>
          </p:cNvPr>
          <p:cNvSpPr txBox="1"/>
          <p:nvPr/>
        </p:nvSpPr>
        <p:spPr>
          <a:xfrm>
            <a:off x="7087501" y="3203335"/>
            <a:ext cx="331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D9622BB-CA76-4D57-9B3D-FEB32F17C392}"/>
              </a:ext>
            </a:extLst>
          </p:cNvPr>
          <p:cNvSpPr txBox="1"/>
          <p:nvPr/>
        </p:nvSpPr>
        <p:spPr>
          <a:xfrm>
            <a:off x="7072808" y="2508808"/>
            <a:ext cx="331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CE9C3BC-AB34-413D-A02D-9D5F54952208}"/>
              </a:ext>
            </a:extLst>
          </p:cNvPr>
          <p:cNvSpPr txBox="1"/>
          <p:nvPr/>
        </p:nvSpPr>
        <p:spPr>
          <a:xfrm>
            <a:off x="7622989" y="3467400"/>
            <a:ext cx="8647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A(0.5,1.4)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FA50A69-3B65-4CD9-BCE4-61CC9FF9FDA3}"/>
              </a:ext>
            </a:extLst>
          </p:cNvPr>
          <p:cNvSpPr/>
          <p:nvPr/>
        </p:nvSpPr>
        <p:spPr>
          <a:xfrm>
            <a:off x="7946170" y="3746262"/>
            <a:ext cx="64766" cy="6460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04B44A0-9ECA-4A7B-BBA3-5092F72B65D7}"/>
              </a:ext>
            </a:extLst>
          </p:cNvPr>
          <p:cNvSpPr txBox="1"/>
          <p:nvPr/>
        </p:nvSpPr>
        <p:spPr>
          <a:xfrm>
            <a:off x="9175530" y="3188538"/>
            <a:ext cx="8647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B(2.3,1.9)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C1BDDF2-2F14-4A0E-9F44-544D294635F7}"/>
              </a:ext>
            </a:extLst>
          </p:cNvPr>
          <p:cNvSpPr/>
          <p:nvPr/>
        </p:nvSpPr>
        <p:spPr>
          <a:xfrm>
            <a:off x="9498711" y="3467400"/>
            <a:ext cx="64766" cy="6460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C6CA88B-4469-48FC-8E76-47258581FF26}"/>
              </a:ext>
            </a:extLst>
          </p:cNvPr>
          <p:cNvSpPr txBox="1"/>
          <p:nvPr/>
        </p:nvSpPr>
        <p:spPr>
          <a:xfrm>
            <a:off x="9736660" y="2218026"/>
            <a:ext cx="8647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C(2.9,3.2)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06ED7BC-75C9-49F3-B19A-4EA809BB26E5}"/>
              </a:ext>
            </a:extLst>
          </p:cNvPr>
          <p:cNvSpPr/>
          <p:nvPr/>
        </p:nvSpPr>
        <p:spPr>
          <a:xfrm>
            <a:off x="10059841" y="2496888"/>
            <a:ext cx="64766" cy="6460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16454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6663C-3FBE-44F0-8BAE-74AC08073F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9206762-16C9-44E0-AD76-48D245DEABA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What if we want to optimize a and b?</a:t>
                </a:r>
              </a:p>
              <a:p>
                <a:pPr lvl="1"/>
                <a:r>
                  <a:rPr lang="en-US" dirty="0"/>
                  <a:t>partial derivative</a:t>
                </a:r>
              </a:p>
              <a:p>
                <a:r>
                  <a:rPr lang="en-US" dirty="0"/>
                  <a:t>Representation</a:t>
                </a:r>
              </a:p>
              <a:p>
                <a:pPr lvl="1"/>
                <a:r>
                  <a:rPr lang="en-US" i="1" dirty="0"/>
                  <a:t>f(x) = ax + b</a:t>
                </a:r>
              </a:p>
              <a:p>
                <a:r>
                  <a:rPr lang="en-US" dirty="0"/>
                  <a:t>Evaluation</a:t>
                </a:r>
              </a:p>
              <a:p>
                <a:pPr lvl="1"/>
                <a:r>
                  <a:rPr lang="en-US" i="1" dirty="0"/>
                  <a:t>g(</a:t>
                </a:r>
                <a:r>
                  <a:rPr lang="en-US" i="1" dirty="0" err="1"/>
                  <a:t>a,b</a:t>
                </a:r>
                <a:r>
                  <a:rPr lang="en-US" i="1" dirty="0"/>
                  <a:t>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𝑎𝑥</m:t>
                            </m:r>
                            <m:r>
                              <a:rPr lang="en-US" b="0" i="1" baseline="-2500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b="0" i="1" baseline="3000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nary>
                    <m:r>
                      <a:rPr lang="en-US" b="0" i="1" baseline="3000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r>
                  <a:rPr lang="en-US" dirty="0"/>
                  <a:t>Optimization</a:t>
                </a:r>
              </a:p>
              <a:p>
                <a:pPr lvl="1"/>
                <a:r>
                  <a:rPr lang="en-US" dirty="0"/>
                  <a:t>a</a:t>
                </a:r>
                <a:r>
                  <a:rPr lang="en-US" baseline="-25000" dirty="0"/>
                  <a:t>n+1</a:t>
                </a:r>
                <a:r>
                  <a:rPr lang="en-US" dirty="0"/>
                  <a:t>= a</a:t>
                </a:r>
                <a:r>
                  <a:rPr lang="en-US" baseline="-25000" dirty="0"/>
                  <a:t>n</a:t>
                </a:r>
                <a:r>
                  <a:rPr lang="en-US" dirty="0"/>
                  <a:t> – 0.1*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</m:oMath>
                </a14:m>
                <a:r>
                  <a:rPr lang="en-US" dirty="0"/>
                  <a:t>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−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b</a:t>
                </a:r>
                <a:r>
                  <a:rPr lang="en-US" baseline="-25000" dirty="0"/>
                  <a:t>n+1</a:t>
                </a:r>
                <a:r>
                  <a:rPr lang="en-US" dirty="0"/>
                  <a:t>= b</a:t>
                </a:r>
                <a:r>
                  <a:rPr lang="en-US" baseline="-25000" dirty="0"/>
                  <a:t>n</a:t>
                </a:r>
                <a:r>
                  <a:rPr lang="en-US" dirty="0"/>
                  <a:t> – 0.1*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den>
                    </m:f>
                  </m:oMath>
                </a14:m>
                <a:r>
                  <a:rPr lang="en-US" dirty="0"/>
                  <a:t> = -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 −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 </m:t>
                        </m:r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9206762-16C9-44E0-AD76-48D245DEABA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30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AD49F62-60FC-468D-AF6E-0DB7F67ACC9E}"/>
              </a:ext>
            </a:extLst>
          </p:cNvPr>
          <p:cNvCxnSpPr>
            <a:cxnSpLocks/>
          </p:cNvCxnSpPr>
          <p:nvPr/>
        </p:nvCxnSpPr>
        <p:spPr>
          <a:xfrm>
            <a:off x="7653131" y="5543550"/>
            <a:ext cx="3563973" cy="6460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E1F01E6-D72D-46D9-B465-E4D010C0C651}"/>
              </a:ext>
            </a:extLst>
          </p:cNvPr>
          <p:cNvCxnSpPr>
            <a:cxnSpLocks/>
          </p:cNvCxnSpPr>
          <p:nvPr/>
        </p:nvCxnSpPr>
        <p:spPr>
          <a:xfrm flipV="1">
            <a:off x="7785652" y="2782956"/>
            <a:ext cx="0" cy="294529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1C2C5C-CEE4-4DEF-AE79-9F579024E19C}"/>
              </a:ext>
            </a:extLst>
          </p:cNvPr>
          <p:cNvCxnSpPr>
            <a:cxnSpLocks/>
          </p:cNvCxnSpPr>
          <p:nvPr/>
        </p:nvCxnSpPr>
        <p:spPr>
          <a:xfrm>
            <a:off x="9561444" y="5329860"/>
            <a:ext cx="0" cy="243508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829CBA1-20CB-4FAF-A525-3EF3A130D05F}"/>
              </a:ext>
            </a:extLst>
          </p:cNvPr>
          <p:cNvCxnSpPr>
            <a:cxnSpLocks/>
          </p:cNvCxnSpPr>
          <p:nvPr/>
        </p:nvCxnSpPr>
        <p:spPr>
          <a:xfrm>
            <a:off x="8665266" y="5329860"/>
            <a:ext cx="0" cy="243508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E56A746-7F7A-4628-8D2A-90F2C602A010}"/>
              </a:ext>
            </a:extLst>
          </p:cNvPr>
          <p:cNvCxnSpPr>
            <a:cxnSpLocks/>
          </p:cNvCxnSpPr>
          <p:nvPr/>
        </p:nvCxnSpPr>
        <p:spPr>
          <a:xfrm>
            <a:off x="10459279" y="5364646"/>
            <a:ext cx="0" cy="243508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A26BA90-C5C4-482A-A33D-BC6675718820}"/>
              </a:ext>
            </a:extLst>
          </p:cNvPr>
          <p:cNvCxnSpPr>
            <a:cxnSpLocks/>
          </p:cNvCxnSpPr>
          <p:nvPr/>
        </p:nvCxnSpPr>
        <p:spPr>
          <a:xfrm>
            <a:off x="7785652" y="4770783"/>
            <a:ext cx="183873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D3B136F-4876-4655-BC72-1B9425B431AC}"/>
              </a:ext>
            </a:extLst>
          </p:cNvPr>
          <p:cNvCxnSpPr>
            <a:cxnSpLocks/>
          </p:cNvCxnSpPr>
          <p:nvPr/>
        </p:nvCxnSpPr>
        <p:spPr>
          <a:xfrm>
            <a:off x="7783994" y="4152072"/>
            <a:ext cx="212864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B90344D-9C29-41C8-B18E-C1B7DAA78323}"/>
              </a:ext>
            </a:extLst>
          </p:cNvPr>
          <p:cNvCxnSpPr>
            <a:cxnSpLocks/>
          </p:cNvCxnSpPr>
          <p:nvPr/>
        </p:nvCxnSpPr>
        <p:spPr>
          <a:xfrm>
            <a:off x="7783994" y="3473726"/>
            <a:ext cx="185531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C8E8F40-4520-4926-A704-750D3163E0C8}"/>
              </a:ext>
            </a:extLst>
          </p:cNvPr>
          <p:cNvSpPr txBox="1"/>
          <p:nvPr/>
        </p:nvSpPr>
        <p:spPr>
          <a:xfrm>
            <a:off x="7545024" y="5728252"/>
            <a:ext cx="331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5EDA9D-6E90-4F27-B2DF-1BED360E75F9}"/>
              </a:ext>
            </a:extLst>
          </p:cNvPr>
          <p:cNvSpPr txBox="1"/>
          <p:nvPr/>
        </p:nvSpPr>
        <p:spPr>
          <a:xfrm>
            <a:off x="8478982" y="5728252"/>
            <a:ext cx="331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42AC191-72FE-4D17-9037-2D8F4F44A280}"/>
              </a:ext>
            </a:extLst>
          </p:cNvPr>
          <p:cNvSpPr txBox="1"/>
          <p:nvPr/>
        </p:nvSpPr>
        <p:spPr>
          <a:xfrm>
            <a:off x="9400546" y="5728252"/>
            <a:ext cx="331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0B5F760-C3DF-4452-A4F6-FAE53E1C107A}"/>
              </a:ext>
            </a:extLst>
          </p:cNvPr>
          <p:cNvSpPr txBox="1"/>
          <p:nvPr/>
        </p:nvSpPr>
        <p:spPr>
          <a:xfrm>
            <a:off x="10293411" y="5728252"/>
            <a:ext cx="331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AC4953A-B890-4FF2-BB0A-746BB996F262}"/>
              </a:ext>
            </a:extLst>
          </p:cNvPr>
          <p:cNvSpPr txBox="1"/>
          <p:nvPr/>
        </p:nvSpPr>
        <p:spPr>
          <a:xfrm>
            <a:off x="7333603" y="4586117"/>
            <a:ext cx="331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31DF716-9EE8-4B9D-A48F-083166CA3F42}"/>
              </a:ext>
            </a:extLst>
          </p:cNvPr>
          <p:cNvSpPr txBox="1"/>
          <p:nvPr/>
        </p:nvSpPr>
        <p:spPr>
          <a:xfrm>
            <a:off x="7321071" y="3978587"/>
            <a:ext cx="331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2F1C19A-1C8D-4110-96F1-9943FE649213}"/>
              </a:ext>
            </a:extLst>
          </p:cNvPr>
          <p:cNvSpPr txBox="1"/>
          <p:nvPr/>
        </p:nvSpPr>
        <p:spPr>
          <a:xfrm>
            <a:off x="7306378" y="3284060"/>
            <a:ext cx="331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EE648E2-284B-4E5A-A89F-0397390A73BD}"/>
              </a:ext>
            </a:extLst>
          </p:cNvPr>
          <p:cNvSpPr txBox="1"/>
          <p:nvPr/>
        </p:nvSpPr>
        <p:spPr>
          <a:xfrm>
            <a:off x="7856559" y="4242652"/>
            <a:ext cx="8647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A(0.5,1.4)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126C35ED-83A6-488B-A6C6-3430CFE34878}"/>
              </a:ext>
            </a:extLst>
          </p:cNvPr>
          <p:cNvSpPr/>
          <p:nvPr/>
        </p:nvSpPr>
        <p:spPr>
          <a:xfrm>
            <a:off x="8179740" y="4521514"/>
            <a:ext cx="64766" cy="6460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A581E02-A9E9-4EA2-BE7B-F820F7DA1B1B}"/>
              </a:ext>
            </a:extLst>
          </p:cNvPr>
          <p:cNvSpPr txBox="1"/>
          <p:nvPr/>
        </p:nvSpPr>
        <p:spPr>
          <a:xfrm>
            <a:off x="9409100" y="3963790"/>
            <a:ext cx="8647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B(2.3,1.9)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F064288-1B34-400D-83B7-0CE42F2EFFD1}"/>
              </a:ext>
            </a:extLst>
          </p:cNvPr>
          <p:cNvSpPr/>
          <p:nvPr/>
        </p:nvSpPr>
        <p:spPr>
          <a:xfrm>
            <a:off x="9732281" y="4242652"/>
            <a:ext cx="64766" cy="6460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583A1D2-6C59-4344-8B61-B9207A7613D7}"/>
              </a:ext>
            </a:extLst>
          </p:cNvPr>
          <p:cNvSpPr txBox="1"/>
          <p:nvPr/>
        </p:nvSpPr>
        <p:spPr>
          <a:xfrm>
            <a:off x="9970230" y="2993278"/>
            <a:ext cx="8647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C(2.9,3.2)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981F6E4-1813-48B5-9F80-90248089AE98}"/>
              </a:ext>
            </a:extLst>
          </p:cNvPr>
          <p:cNvSpPr/>
          <p:nvPr/>
        </p:nvSpPr>
        <p:spPr>
          <a:xfrm>
            <a:off x="10293411" y="3272140"/>
            <a:ext cx="64766" cy="6460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3447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A15CD8-9DC9-4F23-BEC1-2AC9A44982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922256-DF17-4ED3-ADC4-AB92F5B0C4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Step 1: Take the </a:t>
            </a:r>
            <a:r>
              <a:rPr lang="en-US" b="1" dirty="0"/>
              <a:t>derivative of the Loss Function </a:t>
            </a:r>
            <a:r>
              <a:rPr lang="en-US" dirty="0"/>
              <a:t>for each parameter in it. In fancy Machine Learning Lingo, take the Gradient of the Loss Function.</a:t>
            </a:r>
          </a:p>
          <a:p>
            <a:r>
              <a:rPr lang="en-US" dirty="0"/>
              <a:t>Step 2: Pick </a:t>
            </a:r>
            <a:r>
              <a:rPr lang="en-US" b="1" dirty="0"/>
              <a:t>random </a:t>
            </a:r>
            <a:r>
              <a:rPr lang="en-US" dirty="0"/>
              <a:t>values for the parameters.</a:t>
            </a:r>
          </a:p>
          <a:p>
            <a:r>
              <a:rPr lang="en-US" dirty="0"/>
              <a:t>Step3: Plug the parameter values into the derivatives</a:t>
            </a:r>
          </a:p>
          <a:p>
            <a:r>
              <a:rPr lang="en-US" dirty="0"/>
              <a:t>Step 4: Calculate the Step Sizes: Step Size = Learning Rate * Slope</a:t>
            </a:r>
          </a:p>
          <a:p>
            <a:r>
              <a:rPr lang="en-US" dirty="0"/>
              <a:t>Step 5: Calculate the New Parameters:</a:t>
            </a:r>
          </a:p>
          <a:p>
            <a:pPr marL="0" indent="0">
              <a:buNone/>
            </a:pPr>
            <a:r>
              <a:rPr lang="en-US" dirty="0"/>
              <a:t>	New Parameter = Old Parameter –Step Size</a:t>
            </a:r>
          </a:p>
          <a:p>
            <a:pPr marL="0" indent="0">
              <a:buNone/>
            </a:pPr>
            <a:r>
              <a:rPr lang="en-US" dirty="0"/>
              <a:t>Step 6: Go back to Step 3 and repeat until Step Size is very small, or you reach the Maximum Number of Steps.</a:t>
            </a:r>
          </a:p>
        </p:txBody>
      </p:sp>
    </p:spTree>
    <p:extLst>
      <p:ext uri="{BB962C8B-B14F-4D97-AF65-F5344CB8AC3E}">
        <p14:creationId xmlns:p14="http://schemas.microsoft.com/office/powerpoint/2010/main" val="18404092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54AEC-BC74-4928-92BA-9BC57F1AC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rate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BD8E08-EE7E-401C-9A9C-56457DBE8A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a good value of the learning rate?</a:t>
            </a:r>
          </a:p>
          <a:p>
            <a:r>
              <a:rPr lang="en-US" dirty="0"/>
              <a:t>What happens if the learning rate is too large or too small?</a:t>
            </a:r>
          </a:p>
        </p:txBody>
      </p:sp>
    </p:spTree>
    <p:extLst>
      <p:ext uri="{BB962C8B-B14F-4D97-AF65-F5344CB8AC3E}">
        <p14:creationId xmlns:p14="http://schemas.microsoft.com/office/powerpoint/2010/main" val="18091097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965</TotalTime>
  <Words>952</Words>
  <Application>Microsoft Office PowerPoint</Application>
  <PresentationFormat>Widescreen</PresentationFormat>
  <Paragraphs>159</Paragraphs>
  <Slides>19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Calibri</vt:lpstr>
      <vt:lpstr>Calibri Light</vt:lpstr>
      <vt:lpstr>Cambria Math</vt:lpstr>
      <vt:lpstr>Times New Roman</vt:lpstr>
      <vt:lpstr>Office Theme</vt:lpstr>
      <vt:lpstr>Gradient Descent and Regression</vt:lpstr>
      <vt:lpstr>Outline</vt:lpstr>
      <vt:lpstr>Learning</vt:lpstr>
      <vt:lpstr>Gradient Descent</vt:lpstr>
      <vt:lpstr>Gradient Descent</vt:lpstr>
      <vt:lpstr>Example 1</vt:lpstr>
      <vt:lpstr>Example 2</vt:lpstr>
      <vt:lpstr>Gradient Descent</vt:lpstr>
      <vt:lpstr>Learning rate</vt:lpstr>
      <vt:lpstr>Exercise</vt:lpstr>
      <vt:lpstr>Answer</vt:lpstr>
      <vt:lpstr>Linear Regression</vt:lpstr>
      <vt:lpstr>Linear Regression</vt:lpstr>
      <vt:lpstr>Example 1</vt:lpstr>
      <vt:lpstr>Answer</vt:lpstr>
      <vt:lpstr>Linear Regression Multivariable</vt:lpstr>
      <vt:lpstr>Logistic Regression</vt:lpstr>
      <vt:lpstr>Quiz </vt:lpstr>
      <vt:lpstr>Homework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Regression</dc:title>
  <dc:creator>张 琳瑞</dc:creator>
  <cp:lastModifiedBy>Linrui Zhang</cp:lastModifiedBy>
  <cp:revision>21</cp:revision>
  <dcterms:created xsi:type="dcterms:W3CDTF">2021-09-07T01:24:13Z</dcterms:created>
  <dcterms:modified xsi:type="dcterms:W3CDTF">2024-05-21T20:33:31Z</dcterms:modified>
</cp:coreProperties>
</file>